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9" r:id="rId8"/>
    <p:sldId id="270" r:id="rId9"/>
    <p:sldId id="264" r:id="rId10"/>
    <p:sldId id="271" r:id="rId11"/>
    <p:sldId id="272" r:id="rId12"/>
    <p:sldId id="265" r:id="rId13"/>
    <p:sldId id="273" r:id="rId14"/>
    <p:sldId id="274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5157193"/>
            <a:ext cx="7772400" cy="914532"/>
          </a:xfrm>
        </p:spPr>
        <p:txBody>
          <a:bodyPr/>
          <a:lstStyle>
            <a:lvl1pPr>
              <a:defRPr sz="4000">
                <a:solidFill>
                  <a:srgbClr val="393B4F"/>
                </a:solidFill>
              </a:defRPr>
            </a:lvl1pPr>
          </a:lstStyle>
          <a:p>
            <a:r>
              <a:rPr lang="en-US" dirty="0" smtClean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879703"/>
            <a:ext cx="6400800" cy="69492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393B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Company Name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941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95736" y="274639"/>
            <a:ext cx="6491064" cy="1143000"/>
          </a:xfrm>
        </p:spPr>
        <p:txBody>
          <a:bodyPr/>
          <a:lstStyle>
            <a:lvl1pPr algn="l">
              <a:defRPr>
                <a:solidFill>
                  <a:srgbClr val="393B4F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1600201"/>
            <a:ext cx="6491064" cy="4525963"/>
          </a:xfrm>
        </p:spPr>
        <p:txBody>
          <a:bodyPr/>
          <a:lstStyle>
            <a:lvl1pPr>
              <a:defRPr>
                <a:solidFill>
                  <a:srgbClr val="393B4F"/>
                </a:solidFill>
              </a:defRPr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75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Templateswise.c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393B4F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2"/>
            <a:ext cx="8229600" cy="4133055"/>
          </a:xfrm>
        </p:spPr>
        <p:txBody>
          <a:bodyPr/>
          <a:lstStyle>
            <a:lvl1pPr marL="0" indent="0" algn="ctr">
              <a:buNone/>
              <a:defRPr>
                <a:solidFill>
                  <a:srgbClr val="393B4F"/>
                </a:solidFill>
              </a:defRPr>
            </a:lvl1pPr>
          </a:lstStyle>
          <a:p>
            <a:pPr lvl="0"/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4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65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2370" y="1574932"/>
            <a:ext cx="8139448" cy="3061462"/>
          </a:xfrm>
          <a:prstGeom prst="rect">
            <a:avLst/>
          </a:prstGeom>
          <a:solidFill>
            <a:schemeClr val="accent4">
              <a:lumMod val="60000"/>
              <a:lumOff val="40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副標題 2"/>
          <p:cNvSpPr>
            <a:spLocks noGrp="1"/>
          </p:cNvSpPr>
          <p:nvPr>
            <p:ph type="subTitle" idx="1"/>
          </p:nvPr>
        </p:nvSpPr>
        <p:spPr>
          <a:xfrm>
            <a:off x="878983" y="4974889"/>
            <a:ext cx="7904409" cy="231128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期刊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:  Accident Analysis and Prevention</a:t>
            </a:r>
          </a:p>
          <a:p>
            <a:pPr algn="l">
              <a:lnSpc>
                <a:spcPct val="150000"/>
              </a:lnSpc>
            </a:pPr>
            <a:r>
              <a: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作者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:  </a:t>
            </a:r>
            <a:r>
              <a:rPr lang="nl-NL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T. Melman, J.C.F. de Winter, , D.A. </a:t>
            </a:r>
            <a:r>
              <a:rPr lang="nl-NL" altLang="zh-TW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Abbink</a:t>
            </a:r>
          </a:p>
          <a:p>
            <a:pPr algn="l">
              <a:lnSpc>
                <a:spcPct val="150000"/>
              </a:lnSpc>
            </a:pPr>
            <a:r>
              <a:rPr lang="zh-TW" alt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同學</a:t>
            </a:r>
            <a:r>
              <a:rPr lang="en-US" altLang="zh-TW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: </a:t>
            </a:r>
            <a:r>
              <a:rPr lang="zh-TW" alt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陳乃嘉</a:t>
            </a:r>
          </a:p>
          <a:p>
            <a:pPr algn="l"/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ctrTitle"/>
          </p:nvPr>
        </p:nvSpPr>
        <p:spPr>
          <a:xfrm>
            <a:off x="1171977" y="1323254"/>
            <a:ext cx="7105919" cy="3651635"/>
          </a:xfrm>
        </p:spPr>
        <p:txBody>
          <a:bodyPr>
            <a:norm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haptic steering guidance instigate speeding? A driving simulator study into causes and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remedies</a:t>
            </a: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88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車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Manual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Band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13.1km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軌蹟的平均（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SD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）完成時間分別為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440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秒（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52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435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秒（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39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428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秒（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45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411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秒（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48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平均速度和完成時間顯示完美的負斯皮爾曼相關（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ρ= -1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），因此完成時間不進行統計測試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</a:t>
            </a:r>
            <a:r>
              <a:rPr lang="zh-TW" altLang="en-US" sz="2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－ 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測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者平均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94.5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％的時間開車慢於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125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小時，有效地產生與連續引導相同的引導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</a:t>
            </a:r>
            <a:r>
              <a:rPr lang="zh-TW" altLang="en-US" sz="2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－ 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24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名受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測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者，有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14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名未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超過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125km / h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的較低速度閾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值。</a:t>
            </a: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020" y="3076470"/>
            <a:ext cx="4288779" cy="359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5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車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在大多數駕駛時間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內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是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有效地條件，但這兩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個條件之間的速度分佈顯著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不同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較低速度閾值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之前</a:t>
            </a:r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下降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，而對於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條件，不能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看到此下降情形</a:t>
            </a: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869" y="3606441"/>
            <a:ext cx="4288779" cy="292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2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性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能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與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手動條件相比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，三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種轉向引導條件在較低的越野時間，較低的最大絕對橫向誤差和較低的車道返回時間方面產生了強烈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改進車道的保持性能。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Band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Manual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產生的平均絕對側向誤差顯著高於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863182"/>
            <a:ext cx="6858000" cy="244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74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484" y="4373255"/>
            <a:ext cx="6858000" cy="20764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工作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量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工作負載（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NASA-TLX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評分）和客觀工作負荷（轉向反轉率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），手動比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更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顯著。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六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個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NASA-TLX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項目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中的每一個，手動條件比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條件有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更高的工作負荷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分數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對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精神需求，性能和努力項目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具有顯著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影響。 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Band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條件產生明顯高於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條件的心理需求。</a:t>
            </a: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815" y="4373255"/>
            <a:ext cx="6271327" cy="205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97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安全餘</a:t>
            </a: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量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與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Manual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Band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相比，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在中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位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TLC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方面顯著較高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條件下，與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手動相比，受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測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者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的駕駛較少，安全裕度較低，但安全裕度較高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使用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的整體駕駛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導致中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值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TLC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TLC&gt; 4s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的最高安全裕度。</a:t>
            </a:r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290924"/>
            <a:ext cx="6787546" cy="183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7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結果證實連續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觸覺轉向指導導致駕駛員更快地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</a:t>
            </a:r>
            <a:endParaRPr lang="zh-TW" altLang="en-US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設計用於減輕超速的橫向調節（帶）和縱向調節（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）引導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條件能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成功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實現目標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，同時保持高的車道保持性能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與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手動和帶條件相比，使用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駕駛的參與者能夠以更低的工作量更好地將車輛定位在道路中間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結果顯示，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與手動條件相比，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TLC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方面提高了安全邊距，儘管平均速度較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高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觸覺轉向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指導下，駕駛員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能夠安全地提高其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速度。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的安全裕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度高於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，可能是因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為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較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低的行駛速度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連續轉向指導引起駕駛員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增加速度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，從而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減少潛在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的安全效益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通過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在側向（帶）或縱向（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）方向上進行設計調整，可以防止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同時保持安全益處。</a:t>
            </a:r>
            <a:endParaRPr lang="zh-TW" altLang="en-US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6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5006661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高級駕駛輔助系統（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ADAS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）支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援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駕駛在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車道保持，汽車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追隨、煞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車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和迴避等任務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Eichelberger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and 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McCartt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2016 and Ferguson et al., 2008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).</a:t>
            </a: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研究顯示，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ADAS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增加開車時的舒適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性和安全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性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Bengler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et al., 2014 and 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Piao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and McDonald, 2008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在現實中，預期的安全效益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通常會減少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，因為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駕駛會有行為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適應（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Elvik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2013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效應的大小被認為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取決於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ADAS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驅動的時間，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駕駛對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ADAS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的態度（例如，駕駛員是否使用系統駕駛到極限），駕駛員體驗和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ADAS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設計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(Carsten et al., 2012 , 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Saad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et al., 2004 and Sullivan et al., 2016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如果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駕駛員意識到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ADAS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干擾他們的駕駛任務，他們更有可能適應他們的行為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da-DK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Elvik et al., 2004a and Elvik et al., 2004b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本研究的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目的為調查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三種不同設計的觸覺轉向指導對超速的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影響。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18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受測者</a:t>
            </a:r>
          </a:p>
          <a:p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24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名（女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人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，男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17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人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</a:p>
          <a:p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平均</a:t>
            </a:r>
            <a:r>
              <a:rPr lang="zh-TW" alt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年齡</a:t>
            </a:r>
            <a:r>
              <a:rPr lang="en-US" altLang="zh-TW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28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歲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，年齡範圍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為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23-52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歲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19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有正常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視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力</a:t>
            </a:r>
            <a:endParaRPr lang="zh-TW" altLang="en-US" sz="19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執照至少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五年</a:t>
            </a:r>
            <a:endParaRPr lang="en-US" altLang="zh-TW" sz="19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參與者每天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開車，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名駕車每週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4-6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天，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名駕車每週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1-3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天，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名駕駛每月一次，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每月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少於一次</a:t>
            </a:r>
            <a:r>
              <a:rPr lang="zh-TW" alt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19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名不開車。</a:t>
            </a:r>
            <a:endParaRPr lang="en-US" altLang="zh-TW" sz="19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過去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12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個月的里程數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8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名受測者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為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1.001-5.000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受測者為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10.001-15.000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受測者為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25.001-35.000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公里。</a:t>
            </a:r>
            <a:endParaRPr lang="en-US" altLang="zh-TW" sz="19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測量受測者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對自動駕駛系統的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熟悉度，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21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名聽過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Google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無人駕駛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汽車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88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％），高於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國際互聯網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調查之全球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平均值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52</a:t>
            </a:r>
            <a:r>
              <a:rPr lang="zh-TW" altLang="en-US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％ 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(</a:t>
            </a:r>
            <a:r>
              <a:rPr lang="en-US" altLang="zh-TW" sz="19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Kyriakidis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19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et al., 2015 ).</a:t>
            </a:r>
            <a:endParaRPr lang="zh-TW" altLang="en-US" sz="19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10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設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備</a:t>
            </a:r>
            <a:endParaRPr lang="zh-TW" altLang="en-US" sz="24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代爾夫特理工大學航空航天工程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學院的模擬器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運行在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2500 Hz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MOOG FCS 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ECol8000S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方向盤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有自動變速箱的單軌模型（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1.8m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寬的重型轎車）和最大速度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160km / 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h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的模擬車輛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三個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LCD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投影儀可視化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景物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(180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°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40°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的水平和垂直視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場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  <a:endParaRPr lang="zh-TW" altLang="en-US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642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觸覺轉向指導設計</a:t>
            </a:r>
            <a:endParaRPr lang="zh-TW" altLang="en-US" sz="24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連續轉向指導（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en-US" altLang="zh-TW" sz="2000" dirty="0"/>
              <a:t>T </a:t>
            </a:r>
            <a:r>
              <a:rPr lang="en-US" altLang="zh-TW" sz="2000" baseline="-25000" dirty="0"/>
              <a:t>feedback</a:t>
            </a:r>
            <a:r>
              <a:rPr lang="en-US" altLang="zh-TW" sz="2000" dirty="0"/>
              <a:t> =</a:t>
            </a:r>
            <a:r>
              <a:rPr lang="zh-TW" altLang="en-US" sz="2000" dirty="0"/>
              <a:t>（</a:t>
            </a:r>
            <a:r>
              <a:rPr lang="en-US" altLang="zh-TW" sz="2000" dirty="0"/>
              <a:t>e </a:t>
            </a:r>
            <a:r>
              <a:rPr lang="en-US" altLang="zh-TW" sz="2000" baseline="-25000" dirty="0" err="1"/>
              <a:t>future_lat</a:t>
            </a:r>
            <a:r>
              <a:rPr lang="en-US" altLang="zh-TW" sz="2000" baseline="-25000" dirty="0"/>
              <a:t>·</a:t>
            </a:r>
            <a:r>
              <a:rPr lang="en-US" altLang="zh-TW" sz="2000" dirty="0"/>
              <a:t> P + e </a:t>
            </a:r>
            <a:r>
              <a:rPr lang="en-US" altLang="zh-TW" sz="2000" baseline="-25000" dirty="0" err="1"/>
              <a:t>future_heading</a:t>
            </a:r>
            <a:r>
              <a:rPr lang="en-US" altLang="zh-TW" sz="2000" baseline="-25000" dirty="0"/>
              <a:t>·</a:t>
            </a:r>
            <a:r>
              <a:rPr lang="en-US" altLang="zh-TW" sz="2000" dirty="0"/>
              <a:t> D</a:t>
            </a:r>
            <a:r>
              <a:rPr lang="zh-TW" altLang="en-US" sz="2000" dirty="0"/>
              <a:t>）</a:t>
            </a:r>
            <a:r>
              <a:rPr lang="en-US" altLang="zh-TW" sz="2000" dirty="0"/>
              <a:t>·K </a:t>
            </a:r>
            <a:r>
              <a:rPr lang="en-US" altLang="zh-TW" sz="2000" baseline="-25000" dirty="0" smtClean="0"/>
              <a:t>f</a:t>
            </a:r>
            <a:endParaRPr lang="zh-TW" altLang="en-US" sz="2000" dirty="0"/>
          </a:p>
          <a:p>
            <a:pPr marL="0" indent="0">
              <a:buNone/>
            </a:pP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力反饋增益</a:t>
            </a:r>
            <a:r>
              <a:rPr lang="zh-TW" altLang="en-US" sz="1600" dirty="0"/>
              <a:t>（</a:t>
            </a:r>
            <a:r>
              <a:rPr lang="en-US" altLang="zh-TW" sz="1600" dirty="0"/>
              <a:t>K </a:t>
            </a:r>
            <a:r>
              <a:rPr lang="en-US" altLang="zh-TW" sz="1600" baseline="-25000" dirty="0"/>
              <a:t>f</a:t>
            </a:r>
            <a:r>
              <a:rPr lang="zh-TW" altLang="en-US" sz="1600" dirty="0"/>
              <a:t>）</a:t>
            </a: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= 2.0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，比例增益（</a:t>
            </a: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= 0.08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，微分增益（</a:t>
            </a: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D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 </a:t>
            </a: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= 0.9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減小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反饋增益的連續轉向引導（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108361"/>
            <a:ext cx="6070247" cy="149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307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觸覺轉向指導設計</a:t>
            </a:r>
            <a:endParaRPr lang="zh-TW" altLang="en-US" sz="24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帶寬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指導（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Band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045" y="2437975"/>
            <a:ext cx="5562329" cy="187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73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程序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實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驗前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完成駕駛體驗的問卷調查</a:t>
            </a:r>
            <a:endParaRPr lang="en-US" altLang="zh-TW" sz="16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包含七個違規項目的駕駛員行為調查問卷（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DBQ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進行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約</a:t>
            </a:r>
            <a:r>
              <a:rPr lang="en-US" altLang="zh-TW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6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的練習（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10.5km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的距離）</a:t>
            </a: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實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驗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中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每個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實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驗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駕駛於單向道路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2.2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米寬和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13.9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公里長） </a:t>
            </a:r>
            <a:endParaRPr lang="en-US" altLang="zh-TW" sz="1600" dirty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駕駛於四</a:t>
            </a:r>
            <a:r>
              <a:rPr lang="zh-TW" alt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個條件之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(Manual, </a:t>
            </a:r>
            <a:r>
              <a:rPr lang="en-US" altLang="zh-TW" sz="1600" dirty="0" err="1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, Band, or </a:t>
            </a:r>
            <a:r>
              <a:rPr lang="en-US" altLang="zh-TW" sz="1600" dirty="0" err="1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en-US" altLang="zh-TW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第一個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12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公里的軌跡包含三種類型的曲線，內半徑分別為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1500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米，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750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米和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500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米</a:t>
            </a: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766" y="4591730"/>
            <a:ext cx="3018256" cy="204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Method</a:t>
            </a:r>
            <a:endParaRPr lang="zh-TW" altLang="en-US" dirty="0"/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程序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實驗後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測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者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被告知錐形命中的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數量，並離開模擬器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休息</a:t>
            </a:r>
            <a:r>
              <a:rPr lang="en-US" altLang="zh-TW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5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分鐘</a:t>
            </a:r>
            <a:endParaRPr lang="en-US" altLang="zh-TW" sz="1600" dirty="0" smtClean="0"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填寫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三個問卷：</a:t>
            </a:r>
            <a:r>
              <a:rPr lang="en-US" altLang="zh-TW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NASA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任務負荷指數（</a:t>
            </a:r>
            <a:r>
              <a:rPr lang="en-US" altLang="zh-TW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NASA-TLX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）、評估工作問卷以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評估指導的滿意度和有用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性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、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模擬器</a:t>
            </a:r>
            <a:r>
              <a:rPr lang="zh-TW" altLang="en-US" sz="1600" dirty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疾病</a:t>
            </a:r>
            <a:r>
              <a:rPr lang="zh-TW" altLang="en-US" sz="1600" dirty="0" smtClean="0"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項目。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2693" y="3390588"/>
            <a:ext cx="3890851" cy="2918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8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Results</a:t>
            </a:r>
            <a:endParaRPr lang="zh-TW" altLang="en-US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2195736" y="1600201"/>
            <a:ext cx="649106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車</a:t>
            </a:r>
            <a:r>
              <a:rPr lang="zh-TW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速</a:t>
            </a:r>
            <a:endParaRPr lang="en-US" altLang="zh-TW" sz="20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受測者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平均速度在四個條件之間顯著不同， 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3,69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= 5.96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 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p  = 0.001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當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由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支援時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，與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Manual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相比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，受測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者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駕駛速度明顯更快（平均為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7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公里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小時，中等效果大小）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。</a:t>
            </a:r>
            <a:endParaRPr lang="en-US" altLang="zh-TW" sz="20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假定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不遭受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的兩種指導條件（即</a:t>
            </a:r>
            <a:r>
              <a:rPr lang="en-US" altLang="zh-TW" sz="2000" dirty="0" err="1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ContRF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和</a:t>
            </a:r>
            <a:r>
              <a:rPr lang="en-US" altLang="zh-TW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Band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）</a:t>
            </a:r>
            <a:r>
              <a:rPr lang="zh-TW" alt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之間，沒有</a:t>
            </a:r>
            <a:r>
              <a:rPr lang="zh-TW" alt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Adobe 繁黑體 Std B" panose="020B0700000000000000" pitchFamily="34" charset="-120"/>
                <a:cs typeface="Times New Roman" panose="02020603050405020304" pitchFamily="18" charset="0"/>
              </a:rPr>
              <a:t>觀察到手動和統計學顯著的速度差異。</a:t>
            </a: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 smtClean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600" dirty="0">
              <a:solidFill>
                <a:schemeClr val="tx1"/>
              </a:solidFill>
              <a:latin typeface="Times New Roman" panose="02020603050405020304" pitchFamily="18" charset="0"/>
              <a:ea typeface="Adobe 繁黑體 Std B" panose="020B0700000000000000" pitchFamily="34" charset="-120"/>
              <a:cs typeface="Times New Roman" panose="02020603050405020304" pitchFamily="18" charset="0"/>
            </a:endParaRPr>
          </a:p>
          <a:p>
            <a:pPr fontAlgn="base"/>
            <a:endParaRPr lang="zh-TW" altLang="en-US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zh-TW" altLang="en-US" sz="2000" dirty="0"/>
              <a:t/>
            </a:r>
            <a:br>
              <a:rPr lang="zh-TW" altLang="en-US" sz="2000" dirty="0"/>
            </a:br>
            <a:r>
              <a:rPr lang="zh-TW" altLang="en-US" sz="2000" dirty="0"/>
              <a:t/>
            </a:r>
            <a:br>
              <a:rPr lang="zh-TW" altLang="en-US" sz="2000" dirty="0"/>
            </a:b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421" y="4451395"/>
            <a:ext cx="6858000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2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3" id="{8D0F34EA-53C0-4B99-8133-B0E09E87A57D}" vid="{C523F60D-1222-4FAA-B540-7D378DE82A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佈景主題3</Template>
  <TotalTime>147</TotalTime>
  <Words>1242</Words>
  <Application>Microsoft Office PowerPoint</Application>
  <PresentationFormat>如螢幕大小 (4:3)</PresentationFormat>
  <Paragraphs>161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Adobe 繁黑體 Std B</vt:lpstr>
      <vt:lpstr>新細明體</vt:lpstr>
      <vt:lpstr>標楷體</vt:lpstr>
      <vt:lpstr>Arial</vt:lpstr>
      <vt:lpstr>Calibri</vt:lpstr>
      <vt:lpstr>Times New Roman</vt:lpstr>
      <vt:lpstr>佈景主題3</vt:lpstr>
      <vt:lpstr>Does haptic steering guidance instigate speeding? A driving simulator study into causes and remedies</vt:lpstr>
      <vt:lpstr>Introduction</vt:lpstr>
      <vt:lpstr>Method</vt:lpstr>
      <vt:lpstr>Method</vt:lpstr>
      <vt:lpstr>Method</vt:lpstr>
      <vt:lpstr>Method</vt:lpstr>
      <vt:lpstr>Method</vt:lpstr>
      <vt:lpstr>Method</vt:lpstr>
      <vt:lpstr>Results</vt:lpstr>
      <vt:lpstr>Results</vt:lpstr>
      <vt:lpstr>Results</vt:lpstr>
      <vt:lpstr>Results</vt:lpstr>
      <vt:lpstr>Results</vt:lpstr>
      <vt:lpstr>Results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haptic steering guidance instigate speeding? A driving simulator study into causes and remedies</dc:title>
  <dc:creator>Chia</dc:creator>
  <cp:lastModifiedBy>Chia</cp:lastModifiedBy>
  <cp:revision>14</cp:revision>
  <dcterms:created xsi:type="dcterms:W3CDTF">2017-03-01T14:49:23Z</dcterms:created>
  <dcterms:modified xsi:type="dcterms:W3CDTF">2017-03-01T17:16:56Z</dcterms:modified>
</cp:coreProperties>
</file>